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26" d="100"/>
          <a:sy n="126" d="100"/>
        </p:scale>
        <p:origin x="504" y="-208"/>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19062" y="1240530"/>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m:t>
                            </m:r>
                          </m:sub>
                        </m:sSub>
                      </m:num>
                      <m:den>
                        <m:r>
                          <a:rPr lang="en-US" b="0" i="1" smtClean="0">
                            <a:solidFill>
                              <a:srgbClr val="000000"/>
                            </a:solidFill>
                            <a:latin typeface="Cambria Math" panose="02040503050406030204" pitchFamily="18" charset="0"/>
                            <a:cs typeface="Calibri"/>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r>
                      <a:rPr lang="en-US" b="0" i="1" smtClean="0">
                        <a:solidFill>
                          <a:srgbClr val="000000"/>
                        </a:solidFill>
                        <a:latin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r>
                      <a:rPr lang="en-US" b="0" i="1" dirty="0"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20500−</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𝑗</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latin typeface="Calibri" panose="020F0502020204030204" pitchFamily="34" charset="0"/>
                    <a:cs typeface="Calibri" panose="020F0502020204030204" pitchFamily="34" charset="0"/>
                    <a:sym typeface="Calibri"/>
                  </a:rPr>
                  <a:t>So </a:t>
                </a:r>
                <a14:m>
                  <m:oMath xmlns:m="http://schemas.openxmlformats.org/officeDocument/2006/math">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𝑒𝑞</m:t>
                            </m:r>
                          </m:sub>
                        </m:sSub>
                      </m:den>
                    </m:f>
                    <m:r>
                      <a:rPr lang="en-US" b="0" i="0" smtClean="0">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dirty="0">
                    <a:solidFill>
                      <a:srgbClr val="000000"/>
                    </a:solidFill>
                    <a:latin typeface="Calibri" panose="020F0502020204030204" pitchFamily="34" charset="0"/>
                    <a:cs typeface="Calibri" panose="020F0502020204030204" pitchFamily="34" charset="0"/>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𝑒𝑞</m:t>
                            </m:r>
                          </m:sub>
                        </m:sSub>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a:t>
                </a:r>
              </a:p>
              <a:p>
                <a:pPr marL="342900" indent="-342900" defTabSz="457200" hangingPunct="0">
                  <a:buFont typeface="Arial" panose="020B0604020202020204" pitchFamily="34" charset="0"/>
                  <a:buChar char="•"/>
                  <a:tabLst>
                    <a:tab pos="2281238" algn="l"/>
                  </a:tabLst>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tabLst>
                    <a:tab pos="2281238" algn="l"/>
                  </a:tabLst>
                </a:pPr>
                <a:endParaRPr lang="en-US" b="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𝑐𝑐</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𝑐𝑒</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13−</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56</m:t>
                        </m:r>
                      </m:sub>
                    </m:sSub>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𝑏</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𝑉</m:t>
                            </m:r>
                          </m:e>
                          <m:sub>
                            <m:r>
                              <a:rPr lang="en-US" i="1" dirty="0">
                                <a:solidFill>
                                  <a:srgbClr val="000000"/>
                                </a:solidFill>
                                <a:latin typeface="Cambria Math" panose="02040503050406030204" pitchFamily="18" charset="0"/>
                                <a:cs typeface="Calibri"/>
                                <a:sym typeface="Calibri"/>
                              </a:rPr>
                              <m:t>𝑖𝑛</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𝑉</m:t>
                            </m:r>
                          </m:e>
                          <m:sub>
                            <m:r>
                              <a:rPr lang="en-US" i="1" dirty="0">
                                <a:solidFill>
                                  <a:srgbClr val="000000"/>
                                </a:solidFill>
                                <a:latin typeface="Cambria Math" panose="02040503050406030204" pitchFamily="18" charset="0"/>
                                <a:cs typeface="Calibri"/>
                                <a:sym typeface="Calibri"/>
                              </a:rPr>
                              <m:t>𝑒</m:t>
                            </m:r>
                          </m:sub>
                        </m:sSub>
                        <m:r>
                          <a:rPr lang="en-US" i="1" dirty="0">
                            <a:solidFill>
                              <a:srgbClr val="000000"/>
                            </a:solidFill>
                            <a:latin typeface="Cambria Math" panose="02040503050406030204" pitchFamily="18" charset="0"/>
                            <a:cs typeface="Calibri"/>
                            <a:sym typeface="Calibri"/>
                          </a:rPr>
                          <m:t>)</m:t>
                        </m:r>
                        <m:r>
                          <m:rPr>
                            <m:nor/>
                          </m:rPr>
                          <a:rPr lang="en-US" dirty="0">
                            <a:solidFill>
                              <a:srgbClr val="000000"/>
                            </a:solidFill>
                            <a:ea typeface="Calibri"/>
                            <a:cs typeface="Calibri"/>
                            <a:sym typeface="Calibri"/>
                          </a:rPr>
                          <m:t> </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cs typeface="Calibri"/>
                                <a:sym typeface="Calibri"/>
                              </a:rPr>
                              <m:t>11</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cs typeface="Calibri"/>
                                <a:sym typeface="Calibri"/>
                              </a:rPr>
                              <m:t>𝑏</m:t>
                            </m:r>
                          </m:sub>
                        </m:sSub>
                      </m:den>
                    </m:f>
                  </m:oMath>
                </a14:m>
                <a:r>
                  <a:rPr lang="en-US"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𝑠</m:t>
                        </m:r>
                      </m:sub>
                    </m:sSub>
                    <m:r>
                      <a:rPr lang="en-US" b="0" i="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m:t>
                            </m:r>
                          </m:sub>
                        </m:sSub>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𝑅</m:t>
                        </m:r>
                        <m:r>
                          <a:rPr lang="en-US" i="1">
                            <a:solidFill>
                              <a:srgbClr val="000000"/>
                            </a:solidFill>
                            <a:latin typeface="Cambria Math" panose="02040503050406030204" pitchFamily="18" charset="0"/>
                            <a:cs typeface="Calibri"/>
                            <a:sym typeface="Calibri"/>
                          </a:rPr>
                          <m:t>13−</m:t>
                        </m:r>
                        <m:r>
                          <a:rPr lang="en-US" i="1">
                            <a:solidFill>
                              <a:srgbClr val="000000"/>
                            </a:solidFill>
                            <a:latin typeface="Cambria Math" panose="02040503050406030204" pitchFamily="18" charset="0"/>
                            <a:cs typeface="Calibri"/>
                            <a:sym typeface="Calibri"/>
                          </a:rPr>
                          <m:t>𝑅</m:t>
                        </m:r>
                        <m:r>
                          <a:rPr lang="en-US" i="1">
                            <a:solidFill>
                              <a:srgbClr val="000000"/>
                            </a:solidFill>
                            <a:latin typeface="Cambria Math" panose="02040503050406030204" pitchFamily="18" charset="0"/>
                            <a:cs typeface="Calibri"/>
                            <a:sym typeface="Calibri"/>
                          </a:rPr>
                          <m:t>12</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𝐶</m:t>
                        </m:r>
                        <m:r>
                          <a:rPr lang="en-US" i="1">
                            <a:solidFill>
                              <a:srgbClr val="000000"/>
                            </a:solidFill>
                            <a:latin typeface="Cambria Math" panose="02040503050406030204" pitchFamily="18" charset="0"/>
                            <a:cs typeface="Calibri"/>
                            <a:sym typeface="Calibri"/>
                          </a:rPr>
                          <m:t>56</m:t>
                        </m:r>
                      </m:sub>
                    </m:sSub>
                  </m:oMath>
                </a14:m>
                <a:r>
                  <a:rPr lang="en-US" dirty="0">
                    <a:solidFill>
                      <a:srgbClr val="000000"/>
                    </a:solidFill>
                    <a:latin typeface="Calibri"/>
                    <a:ea typeface="Calibri"/>
                    <a:cs typeface="Calibri"/>
                    <a:sym typeface="Calibri"/>
                  </a:rPr>
                  <a:t>), now we can 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𝑖𝑛</m:t>
                            </m:r>
                          </m:sub>
                        </m:sSub>
                      </m:sub>
                    </m:sSub>
                  </m:oMath>
                </a14:m>
                <a:r>
                  <a:rPr lang="en-US" dirty="0">
                    <a:solidFill>
                      <a:srgbClr val="000000"/>
                    </a:solidFill>
                    <a:latin typeface="Calibri"/>
                    <a:ea typeface="Calibri"/>
                    <a:cs typeface="Calibri"/>
                    <a:sym typeface="Calibri"/>
                  </a:rPr>
                  <a:t>and hence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1, </m:t>
                            </m:r>
                            <m:r>
                              <a:rPr lang="en-US" b="0" i="1" smtClean="0">
                                <a:solidFill>
                                  <a:srgbClr val="000000"/>
                                </a:solidFill>
                                <a:latin typeface="Cambria Math" panose="02040503050406030204" pitchFamily="18" charset="0"/>
                                <a:cs typeface="Calibri"/>
                                <a:sym typeface="Calibri"/>
                              </a:rPr>
                              <m:t>𝑜𝑢𝑡</m:t>
                            </m:r>
                          </m:sub>
                        </m:sSub>
                      </m:sub>
                    </m:sSub>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𝑃</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1, </m:t>
                                    </m:r>
                                    <m:r>
                                      <a:rPr lang="en-US" i="1">
                                        <a:solidFill>
                                          <a:srgbClr val="000000"/>
                                        </a:solidFill>
                                        <a:latin typeface="Cambria Math" panose="02040503050406030204" pitchFamily="18" charset="0"/>
                                        <a:cs typeface="Calibri"/>
                                        <a:sym typeface="Calibri"/>
                                      </a:rPr>
                                      <m:t>𝑜𝑢𝑡</m:t>
                                    </m:r>
                                  </m:sub>
                                </m:sSub>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14</m:t>
                            </m:r>
                          </m:sub>
                        </m:sSub>
                      </m:den>
                    </m:f>
                  </m:oMath>
                </a14:m>
                <a:endParaRPr lang="en-US"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19062" y="1240530"/>
                <a:ext cx="9638085" cy="4753869"/>
              </a:xfrm>
              <a:prstGeom prst="rect">
                <a:avLst/>
              </a:prstGeom>
              <a:blipFill>
                <a:blip r:embed="rId3"/>
                <a:stretch>
                  <a:fillRect l="-921" t="-5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420530" y="1345732"/>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377737"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267708"/>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267708"/>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4682</TotalTime>
  <Words>13710</Words>
  <Application>Microsoft Macintosh PowerPoint</Application>
  <PresentationFormat>Widescreen</PresentationFormat>
  <Paragraphs>2472</Paragraphs>
  <Slides>129</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654</cp:revision>
  <dcterms:created xsi:type="dcterms:W3CDTF">2021-07-06T18:24:07Z</dcterms:created>
  <dcterms:modified xsi:type="dcterms:W3CDTF">2021-07-23T03:35:41Z</dcterms:modified>
</cp:coreProperties>
</file>